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1.svg" ContentType="image/svg+xml"/>
  <Override PartName="/ppt/media/image22.svg" ContentType="image/svg+xml"/>
  <Override PartName="/ppt/media/image23.svg" ContentType="image/svg+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9" r:id="rId14"/>
    <p:sldId id="270" r:id="rId15"/>
    <p:sldId id="271" r:id="rId16"/>
    <p:sldId id="272" r:id="rId17"/>
  </p:sldIdLst>
  <p:sldSz cx="14630400" cy="8229600"/>
  <p:notesSz cx="8229600" cy="14630400"/>
  <p:embeddedFontLst>
    <p:embeddedFont>
      <p:font typeface="Roboto Slab" pitchFamily="34" charset="0"/>
      <p:bold r:id="rId21"/>
    </p:embeddedFont>
    <p:embeddedFont>
      <p:font typeface="Roboto Slab" pitchFamily="34" charset="-122"/>
      <p:bold r:id="rId22"/>
    </p:embeddedFont>
    <p:embeddedFont>
      <p:font typeface="Roboto Slab" pitchFamily="34" charset="-120"/>
      <p:bold r:id="rId23"/>
    </p:embeddedFont>
    <p:embeddedFont>
      <p:font typeface="Roboto" panose="02000000000000000000" pitchFamily="34" charset="0"/>
      <p:regular r:id="rId24"/>
    </p:embeddedFont>
    <p:embeddedFont>
      <p:font typeface="Roboto" panose="02000000000000000000" pitchFamily="34" charset="-122"/>
      <p:regular r:id="rId25"/>
    </p:embeddedFont>
    <p:embeddedFont>
      <p:font typeface="Roboto" panose="02000000000000000000" pitchFamily="34" charset="-120"/>
      <p:regular r:id="rId26"/>
    </p:embeddedFont>
    <p:embeddedFont>
      <p:font typeface="Calibri" panose="020F0502020204030204" charset="0"/>
      <p:regular r:id="rId27"/>
      <p:bold r:id="rId28"/>
      <p:italic r:id="rId29"/>
      <p:boldItalic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24.svg"/><Relationship Id="rId4" Type="http://schemas.openxmlformats.org/officeDocument/2006/relationships/image" Target="../media/image23.svg"/><Relationship Id="rId3" Type="http://schemas.openxmlformats.org/officeDocument/2006/relationships/image" Target="../media/image22.svg"/><Relationship Id="rId2" Type="http://schemas.openxmlformats.org/officeDocument/2006/relationships/image" Target="../media/image21.sv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5.xml"/><Relationship Id="rId11" Type="http://schemas.openxmlformats.org/officeDocument/2006/relationships/slideLayout" Target="../slideLayouts/slideLayout6.xml"/><Relationship Id="rId10" Type="http://schemas.openxmlformats.org/officeDocument/2006/relationships/image" Target="../media/image10.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09040" y="823595"/>
            <a:ext cx="13042900" cy="2173605"/>
          </a:xfrm>
          <a:prstGeom prst="rect">
            <a:avLst/>
          </a:prstGeom>
          <a:noFill/>
        </p:spPr>
        <p:txBody>
          <a:bodyPr wrap="square" lIns="0" tIns="0" rIns="0" bIns="0" rtlCol="0" anchor="t"/>
          <a:lstStyle/>
          <a:p>
            <a:pPr marL="0" indent="0" algn="ctr">
              <a:lnSpc>
                <a:spcPts val="5550"/>
              </a:lnSpc>
              <a:buNone/>
            </a:pPr>
            <a:r>
              <a:rPr lang="en-US" sz="4000" dirty="0">
                <a:solidFill>
                  <a:schemeClr val="tx1"/>
                </a:solidFill>
                <a:latin typeface="Roboto Slab" pitchFamily="34" charset="0"/>
                <a:ea typeface="Roboto Slab" pitchFamily="34" charset="-122"/>
                <a:cs typeface="Roboto Slab" pitchFamily="34" charset="-120"/>
              </a:rPr>
              <a:t>XÂY DỰNG WEBSITE HỖ TRỢ SINH VIÊN</a:t>
            </a:r>
            <a:endParaRPr lang="en-US" sz="4000" dirty="0">
              <a:solidFill>
                <a:schemeClr val="tx1"/>
              </a:solidFill>
              <a:latin typeface="Roboto Slab" pitchFamily="34" charset="0"/>
              <a:ea typeface="Roboto Slab" pitchFamily="34" charset="-122"/>
              <a:cs typeface="Roboto Slab" pitchFamily="34" charset="-120"/>
            </a:endParaRPr>
          </a:p>
          <a:p>
            <a:pPr marL="0" indent="0" algn="ctr">
              <a:lnSpc>
                <a:spcPts val="5550"/>
              </a:lnSpc>
              <a:buNone/>
            </a:pPr>
            <a:r>
              <a:rPr lang="vi-VN" altLang="en-US" sz="4000" dirty="0">
                <a:solidFill>
                  <a:schemeClr val="tx1"/>
                </a:solidFill>
                <a:latin typeface="Roboto Slab" pitchFamily="34" charset="0"/>
                <a:ea typeface="Roboto Slab" pitchFamily="34" charset="-122"/>
                <a:cs typeface="Roboto Slab" pitchFamily="34" charset="-120"/>
                <a:sym typeface="+mn-ea"/>
              </a:rPr>
              <a:t> </a:t>
            </a:r>
            <a:r>
              <a:rPr lang="en-US" sz="4000" dirty="0">
                <a:solidFill>
                  <a:schemeClr val="tx1"/>
                </a:solidFill>
                <a:latin typeface="Roboto Slab" pitchFamily="34" charset="0"/>
                <a:ea typeface="Roboto Slab" pitchFamily="34" charset="-122"/>
                <a:cs typeface="Roboto Slab" pitchFamily="34" charset="-120"/>
                <a:sym typeface="+mn-ea"/>
              </a:rPr>
              <a:t>HỌC</a:t>
            </a:r>
            <a:r>
              <a:rPr lang="vi-VN" altLang="en-US" sz="4000" dirty="0">
                <a:solidFill>
                  <a:schemeClr val="tx1"/>
                </a:solidFill>
                <a:latin typeface="Roboto Slab" pitchFamily="34" charset="0"/>
                <a:ea typeface="Roboto Slab" pitchFamily="34" charset="-122"/>
                <a:cs typeface="Roboto Slab" pitchFamily="34" charset="-120"/>
                <a:sym typeface="+mn-ea"/>
              </a:rPr>
              <a:t> </a:t>
            </a:r>
            <a:r>
              <a:rPr lang="en-US" sz="4000" dirty="0">
                <a:solidFill>
                  <a:schemeClr val="tx1"/>
                </a:solidFill>
                <a:latin typeface="Roboto Slab" pitchFamily="34" charset="0"/>
                <a:ea typeface="Roboto Slab" pitchFamily="34" charset="-122"/>
                <a:cs typeface="Roboto Slab" pitchFamily="34" charset="-120"/>
              </a:rPr>
              <a:t>CÁC THUẬT TOÁN SẮP XẾP</a:t>
            </a:r>
            <a:endParaRPr lang="en-US" sz="4000" dirty="0">
              <a:solidFill>
                <a:schemeClr val="tx1"/>
              </a:solidFill>
              <a:latin typeface="Roboto Slab" pitchFamily="34" charset="0"/>
              <a:ea typeface="Roboto Slab" pitchFamily="34" charset="-122"/>
              <a:cs typeface="Roboto Slab" pitchFamily="34" charset="-120"/>
            </a:endParaRPr>
          </a:p>
        </p:txBody>
      </p:sp>
      <p:sp>
        <p:nvSpPr>
          <p:cNvPr id="3" name="Text 1"/>
          <p:cNvSpPr/>
          <p:nvPr/>
        </p:nvSpPr>
        <p:spPr>
          <a:xfrm>
            <a:off x="793790" y="3751580"/>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Sinh viên: Kim Thanh Tùng</a:t>
            </a:r>
            <a:endParaRPr lang="en-US" sz="1750" dirty="0"/>
          </a:p>
        </p:txBody>
      </p:sp>
      <p:sp>
        <p:nvSpPr>
          <p:cNvPr id="4" name="Text 2"/>
          <p:cNvSpPr/>
          <p:nvPr/>
        </p:nvSpPr>
        <p:spPr>
          <a:xfrm>
            <a:off x="793790" y="4250888"/>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MSSV: 110123197 - Lớp: DA23TTD</a:t>
            </a:r>
            <a:endParaRPr lang="en-US" sz="1750" dirty="0"/>
          </a:p>
        </p:txBody>
      </p:sp>
      <p:sp>
        <p:nvSpPr>
          <p:cNvPr id="5" name="Text 3"/>
          <p:cNvSpPr/>
          <p:nvPr/>
        </p:nvSpPr>
        <p:spPr>
          <a:xfrm>
            <a:off x="793790" y="4868942"/>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GVHD: ThS. Lê Phong Dũ</a:t>
            </a:r>
            <a:endParaRPr lang="en-US" sz="1750" dirty="0"/>
          </a:p>
        </p:txBody>
      </p:sp>
      <p:sp>
        <p:nvSpPr>
          <p:cNvPr id="7" name="Text 5"/>
          <p:cNvSpPr/>
          <p:nvPr/>
        </p:nvSpPr>
        <p:spPr>
          <a:xfrm>
            <a:off x="724575" y="5486559"/>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Năm học: 2025 – 2026</a:t>
            </a:r>
            <a:endParaRPr lang="en-US" sz="1750" dirty="0"/>
          </a:p>
        </p:txBody>
      </p:sp>
      <p:pic>
        <p:nvPicPr>
          <p:cNvPr id="8" name="Picture 7"/>
          <p:cNvPicPr>
            <a:picLocks noChangeAspect="1"/>
          </p:cNvPicPr>
          <p:nvPr/>
        </p:nvPicPr>
        <p:blipFill>
          <a:blip r:embed="rId1"/>
          <a:stretch>
            <a:fillRect/>
          </a:stretch>
        </p:blipFill>
        <p:spPr>
          <a:xfrm>
            <a:off x="9203690" y="2763520"/>
            <a:ext cx="3914775" cy="4943475"/>
          </a:xfrm>
          <a:prstGeom prst="rect">
            <a:avLst/>
          </a:prstGeom>
        </p:spPr>
      </p:pic>
      <p:pic>
        <p:nvPicPr>
          <p:cNvPr id="9" name="Picture 8"/>
          <p:cNvPicPr>
            <a:picLocks noChangeAspect="1"/>
          </p:cNvPicPr>
          <p:nvPr/>
        </p:nvPicPr>
        <p:blipFill>
          <a:blip r:embed="rId2"/>
          <a:stretch>
            <a:fillRect/>
          </a:stretch>
        </p:blipFill>
        <p:spPr>
          <a:xfrm>
            <a:off x="574675" y="136525"/>
            <a:ext cx="1858010" cy="18484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17890"/>
            <a:ext cx="861679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TRỰC QUAN HÓA THUẬT TOÁN</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380297"/>
            <a:ext cx="13042821"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Dữ liệu được biểu diễn bằng các thanh cột, chiều cao tương ứng với giá trị phần tử.</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4" name="Image 0" descr="preencoded.png"/>
          <p:cNvPicPr>
            <a:picLocks noChangeAspect="1"/>
          </p:cNvPicPr>
          <p:nvPr/>
        </p:nvPicPr>
        <p:blipFill>
          <a:blip r:embed="rId1"/>
          <a:stretch>
            <a:fillRect/>
          </a:stretch>
        </p:blipFill>
        <p:spPr>
          <a:xfrm>
            <a:off x="793790" y="2998351"/>
            <a:ext cx="4158615" cy="2570202"/>
          </a:xfrm>
          <a:prstGeom prst="rect">
            <a:avLst/>
          </a:prstGeom>
        </p:spPr>
      </p:pic>
      <p:sp>
        <p:nvSpPr>
          <p:cNvPr id="5" name="Text 2"/>
          <p:cNvSpPr/>
          <p:nvPr/>
        </p:nvSpPr>
        <p:spPr>
          <a:xfrm>
            <a:off x="793790"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Thanh cột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793790" y="6285786"/>
            <a:ext cx="4158615"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Biểu diễn giá trị phần tử.</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7" name="Image 1" descr="preencoded.png"/>
          <p:cNvPicPr>
            <a:picLocks noChangeAspect="1"/>
          </p:cNvPicPr>
          <p:nvPr/>
        </p:nvPicPr>
        <p:blipFill>
          <a:blip r:embed="rId2"/>
          <a:stretch>
            <a:fillRect/>
          </a:stretch>
        </p:blipFill>
        <p:spPr>
          <a:xfrm>
            <a:off x="5235893" y="2998351"/>
            <a:ext cx="4158615" cy="2570202"/>
          </a:xfrm>
          <a:prstGeom prst="rect">
            <a:avLst/>
          </a:prstGeom>
        </p:spPr>
      </p:pic>
      <p:sp>
        <p:nvSpPr>
          <p:cNvPr id="8" name="Text 4"/>
          <p:cNvSpPr/>
          <p:nvPr/>
        </p:nvSpPr>
        <p:spPr>
          <a:xfrm>
            <a:off x="5235893"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Màu sắc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9" name="Text 5"/>
          <p:cNvSpPr/>
          <p:nvPr/>
        </p:nvSpPr>
        <p:spPr>
          <a:xfrm>
            <a:off x="5235893" y="6285786"/>
            <a:ext cx="4158615"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Thể hiện trạng thái so sánh và hoán đổi.</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0" name="Image 2" descr="preencoded.png"/>
          <p:cNvPicPr>
            <a:picLocks noChangeAspect="1"/>
          </p:cNvPicPr>
          <p:nvPr/>
        </p:nvPicPr>
        <p:blipFill>
          <a:blip r:embed="rId3"/>
          <a:stretch>
            <a:fillRect/>
          </a:stretch>
        </p:blipFill>
        <p:spPr>
          <a:xfrm>
            <a:off x="9677995" y="2998351"/>
            <a:ext cx="4158615" cy="2570202"/>
          </a:xfrm>
          <a:prstGeom prst="rect">
            <a:avLst/>
          </a:prstGeom>
        </p:spPr>
      </p:pic>
      <p:sp>
        <p:nvSpPr>
          <p:cNvPr id="11" name="Text 6"/>
          <p:cNvSpPr/>
          <p:nvPr/>
        </p:nvSpPr>
        <p:spPr>
          <a:xfrm>
            <a:off x="9677995"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Tương tác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2" name="Text 7"/>
          <p:cNvSpPr/>
          <p:nvPr/>
        </p:nvSpPr>
        <p:spPr>
          <a:xfrm>
            <a:off x="9677995" y="6285786"/>
            <a:ext cx="4158615"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Cho phép chạy từng bước và điều chỉnh tốc độ.</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Times New Roman" panose="02020603050405020304" charset="0"/>
                <a:ea typeface="Inter Bold" pitchFamily="34" charset="-122"/>
                <a:cs typeface="Times New Roman" panose="02020603050405020304" charset="0"/>
              </a:rPr>
              <a:t>Hệ thống &amp; Kết quả đạt được</a:t>
            </a:r>
            <a:endParaRPr lang="en-US" sz="4450" b="1" dirty="0">
              <a:solidFill>
                <a:srgbClr val="000000"/>
              </a:solidFill>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6280190" y="4267795"/>
            <a:ext cx="7556421" cy="1451610"/>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Hệ </a:t>
            </a: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thống của chúng tôi trực quan hóa dữ liệu bằng biểu đồ cột, sử dụng màu sắc để thể hiện quá trình so sánh và hoán đổi. Điều này giúp người dùng dễ dàng theo dõi và hiểu rõ hơn về hoạt động của thuật toán.</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7474" y="588169"/>
            <a:ext cx="4271486" cy="533995"/>
          </a:xfrm>
          <a:prstGeom prst="rect">
            <a:avLst/>
          </a:prstGeom>
          <a:noFill/>
        </p:spPr>
        <p:txBody>
          <a:bodyPr wrap="none" lIns="0" tIns="0" rIns="0" bIns="0" rtlCol="0" anchor="t"/>
          <a:lstStyle/>
          <a:p>
            <a:pPr marL="0" indent="0" algn="l">
              <a:lnSpc>
                <a:spcPts val="4200"/>
              </a:lnSpc>
              <a:buNone/>
            </a:pPr>
            <a:r>
              <a:rPr lang="en-US" sz="3350" b="1" dirty="0">
                <a:solidFill>
                  <a:srgbClr val="000000"/>
                </a:solidFill>
                <a:latin typeface="Times New Roman" panose="02020603050405020304" charset="0"/>
                <a:ea typeface="Inter Bold" pitchFamily="34" charset="-122"/>
                <a:cs typeface="Times New Roman" panose="02020603050405020304" charset="0"/>
              </a:rPr>
              <a:t>Công nghệ nền tảng</a:t>
            </a:r>
            <a:endParaRPr lang="en-US" sz="3350" dirty="0">
              <a:latin typeface="Times New Roman" panose="02020603050405020304" charset="0"/>
              <a:cs typeface="Times New Roman" panose="02020603050405020304" charset="0"/>
            </a:endParaRPr>
          </a:p>
        </p:txBody>
      </p:sp>
      <p:sp>
        <p:nvSpPr>
          <p:cNvPr id="3" name="Shape 1"/>
          <p:cNvSpPr/>
          <p:nvPr/>
        </p:nvSpPr>
        <p:spPr>
          <a:xfrm>
            <a:off x="747474" y="1549241"/>
            <a:ext cx="480536" cy="480536"/>
          </a:xfrm>
          <a:prstGeom prst="roundRect">
            <a:avLst>
              <a:gd name="adj" fmla="val 18667"/>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7603" y="1629311"/>
            <a:ext cx="320278" cy="320278"/>
          </a:xfrm>
          <a:prstGeom prst="rect">
            <a:avLst/>
          </a:prstGeom>
        </p:spPr>
      </p:pic>
      <p:sp>
        <p:nvSpPr>
          <p:cNvPr id="5" name="Text 2"/>
          <p:cNvSpPr/>
          <p:nvPr/>
        </p:nvSpPr>
        <p:spPr>
          <a:xfrm>
            <a:off x="1441490" y="1622584"/>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HTML</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6" name="Text 3"/>
          <p:cNvSpPr/>
          <p:nvPr/>
        </p:nvSpPr>
        <p:spPr>
          <a:xfrm>
            <a:off x="1441490" y="2084308"/>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Cấu trúc giao diện</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7" name="Shape 4"/>
          <p:cNvSpPr/>
          <p:nvPr/>
        </p:nvSpPr>
        <p:spPr>
          <a:xfrm>
            <a:off x="747474" y="2853095"/>
            <a:ext cx="480536" cy="480536"/>
          </a:xfrm>
          <a:prstGeom prst="roundRect">
            <a:avLst>
              <a:gd name="adj" fmla="val 18667"/>
            </a:avLst>
          </a:prstGeom>
          <a:solidFill>
            <a:srgbClr val="DADBF1"/>
          </a:solidFill>
          <a:ln w="7620">
            <a:solidFill>
              <a:srgbClr val="C0C1D7"/>
            </a:solidFill>
            <a:prstDash val="solid"/>
          </a:ln>
        </p:spPr>
      </p:sp>
      <p:pic>
        <p:nvPicPr>
          <p:cNvPr id="8"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27603" y="2933164"/>
            <a:ext cx="320278" cy="320278"/>
          </a:xfrm>
          <a:prstGeom prst="rect">
            <a:avLst/>
          </a:prstGeom>
        </p:spPr>
      </p:pic>
      <p:sp>
        <p:nvSpPr>
          <p:cNvPr id="9" name="Text 5"/>
          <p:cNvSpPr/>
          <p:nvPr/>
        </p:nvSpPr>
        <p:spPr>
          <a:xfrm>
            <a:off x="1441490" y="2926437"/>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CSS</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0" name="Text 6"/>
          <p:cNvSpPr/>
          <p:nvPr/>
        </p:nvSpPr>
        <p:spPr>
          <a:xfrm>
            <a:off x="1441490" y="3388162"/>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Thiết kế trực quan</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1" name="Shape 7"/>
          <p:cNvSpPr/>
          <p:nvPr/>
        </p:nvSpPr>
        <p:spPr>
          <a:xfrm>
            <a:off x="747474" y="4156948"/>
            <a:ext cx="480536" cy="480536"/>
          </a:xfrm>
          <a:prstGeom prst="roundRect">
            <a:avLst>
              <a:gd name="adj" fmla="val 18667"/>
            </a:avLst>
          </a:prstGeom>
          <a:solidFill>
            <a:srgbClr val="DADBF1"/>
          </a:solidFill>
          <a:ln w="7620">
            <a:solidFill>
              <a:srgbClr val="C0C1D7"/>
            </a:solidFill>
            <a:prstDash val="solid"/>
          </a:ln>
        </p:spPr>
      </p:sp>
      <p:pic>
        <p:nvPicPr>
          <p:cNvPr id="12"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827603" y="4237018"/>
            <a:ext cx="320278" cy="320278"/>
          </a:xfrm>
          <a:prstGeom prst="rect">
            <a:avLst/>
          </a:prstGeom>
        </p:spPr>
      </p:pic>
      <p:sp>
        <p:nvSpPr>
          <p:cNvPr id="13" name="Text 8"/>
          <p:cNvSpPr/>
          <p:nvPr/>
        </p:nvSpPr>
        <p:spPr>
          <a:xfrm>
            <a:off x="1441490" y="4230291"/>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JavaScript</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4" name="Text 9"/>
          <p:cNvSpPr/>
          <p:nvPr/>
        </p:nvSpPr>
        <p:spPr>
          <a:xfrm>
            <a:off x="1441490" y="4692015"/>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Tương tác động</a:t>
            </a:r>
            <a:endParaRPr lang="en-US" sz="2000" dirty="0">
              <a:latin typeface="Times New Roman" panose="02020603050405020304" charset="0"/>
              <a:cs typeface="Times New Roman" panose="02020603050405020304" charset="0"/>
            </a:endParaRPr>
          </a:p>
        </p:txBody>
      </p:sp>
      <p:sp>
        <p:nvSpPr>
          <p:cNvPr id="15" name="Shape 10"/>
          <p:cNvSpPr/>
          <p:nvPr/>
        </p:nvSpPr>
        <p:spPr>
          <a:xfrm>
            <a:off x="747474" y="5460802"/>
            <a:ext cx="480536" cy="480536"/>
          </a:xfrm>
          <a:prstGeom prst="roundRect">
            <a:avLst>
              <a:gd name="adj" fmla="val 18667"/>
            </a:avLst>
          </a:prstGeom>
          <a:solidFill>
            <a:srgbClr val="DADBF1"/>
          </a:solidFill>
          <a:ln w="7620">
            <a:solidFill>
              <a:srgbClr val="C0C1D7"/>
            </a:solidFill>
            <a:prstDash val="solid"/>
          </a:ln>
        </p:spPr>
      </p:sp>
      <p:pic>
        <p:nvPicPr>
          <p:cNvPr id="16" name="Image 3"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827603" y="5540871"/>
            <a:ext cx="320278" cy="320278"/>
          </a:xfrm>
          <a:prstGeom prst="rect">
            <a:avLst/>
          </a:prstGeom>
        </p:spPr>
      </p:pic>
      <p:sp>
        <p:nvSpPr>
          <p:cNvPr id="17" name="Text 11"/>
          <p:cNvSpPr/>
          <p:nvPr/>
        </p:nvSpPr>
        <p:spPr>
          <a:xfrm>
            <a:off x="1441490" y="5534144"/>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PHP</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8" name="Text 12"/>
          <p:cNvSpPr/>
          <p:nvPr/>
        </p:nvSpPr>
        <p:spPr>
          <a:xfrm>
            <a:off x="1441490" y="5995868"/>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Xử lý phía máy chủ</a:t>
            </a:r>
            <a:endParaRPr lang="en-US" sz="2000" dirty="0">
              <a:latin typeface="Times New Roman" panose="02020603050405020304" charset="0"/>
              <a:cs typeface="Times New Roman" panose="02020603050405020304" charset="0"/>
            </a:endParaRPr>
          </a:p>
        </p:txBody>
      </p:sp>
      <p:sp>
        <p:nvSpPr>
          <p:cNvPr id="19" name="Shape 13"/>
          <p:cNvSpPr/>
          <p:nvPr/>
        </p:nvSpPr>
        <p:spPr>
          <a:xfrm>
            <a:off x="747474" y="6764655"/>
            <a:ext cx="480536" cy="480536"/>
          </a:xfrm>
          <a:prstGeom prst="roundRect">
            <a:avLst>
              <a:gd name="adj" fmla="val 18667"/>
            </a:avLst>
          </a:prstGeom>
          <a:solidFill>
            <a:srgbClr val="DADBF1"/>
          </a:solidFill>
          <a:ln w="7620">
            <a:solidFill>
              <a:srgbClr val="C0C1D7"/>
            </a:solidFill>
            <a:prstDash val="solid"/>
          </a:ln>
        </p:spPr>
      </p:sp>
      <p:pic>
        <p:nvPicPr>
          <p:cNvPr id="20" name="Image 4"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827603" y="6844725"/>
            <a:ext cx="320278" cy="320278"/>
          </a:xfrm>
          <a:prstGeom prst="rect">
            <a:avLst/>
          </a:prstGeom>
        </p:spPr>
      </p:pic>
      <p:sp>
        <p:nvSpPr>
          <p:cNvPr id="21" name="Text 14"/>
          <p:cNvSpPr/>
          <p:nvPr/>
        </p:nvSpPr>
        <p:spPr>
          <a:xfrm>
            <a:off x="1441490" y="6837998"/>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MySQL</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2" name="Text 15"/>
          <p:cNvSpPr/>
          <p:nvPr/>
        </p:nvSpPr>
        <p:spPr>
          <a:xfrm>
            <a:off x="1441490" y="7299722"/>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Quản lý dữ liệu</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85718"/>
            <a:ext cx="4536519" cy="566976"/>
          </a:xfrm>
          <a:prstGeom prst="rect">
            <a:avLst/>
          </a:prstGeom>
          <a:noFill/>
        </p:spPr>
        <p:txBody>
          <a:bodyPr wrap="none" lIns="0" tIns="0" rIns="0" bIns="0" rtlCol="0" anchor="t"/>
          <a:lstStyle/>
          <a:p>
            <a:pPr marL="0" indent="0" algn="l">
              <a:lnSpc>
                <a:spcPts val="4450"/>
              </a:lnSpc>
              <a:buNone/>
            </a:pPr>
            <a:r>
              <a:rPr lang="en-US" sz="3550" b="1" dirty="0">
                <a:solidFill>
                  <a:schemeClr val="tx1"/>
                </a:solidFill>
                <a:latin typeface="Times New Roman" panose="02020603050405020304" charset="0"/>
                <a:ea typeface="Inter Bold" pitchFamily="34" charset="-122"/>
                <a:cs typeface="Times New Roman" panose="02020603050405020304" charset="0"/>
              </a:rPr>
              <a:t>Lợi ích giáo dục</a:t>
            </a:r>
            <a:endParaRPr lang="en-US" sz="35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793790" y="2233017"/>
            <a:ext cx="3664744" cy="2766298"/>
          </a:xfrm>
          <a:prstGeom prst="roundRect">
            <a:avLst>
              <a:gd name="adj" fmla="val 5289"/>
            </a:avLst>
          </a:prstGeom>
          <a:solidFill>
            <a:srgbClr val="FFFFFF"/>
          </a:solidFill>
        </p:spPr>
      </p:sp>
      <p:sp>
        <p:nvSpPr>
          <p:cNvPr id="5" name="Shape 2"/>
          <p:cNvSpPr/>
          <p:nvPr/>
        </p:nvSpPr>
        <p:spPr>
          <a:xfrm>
            <a:off x="793790" y="2202537"/>
            <a:ext cx="3664744" cy="121920"/>
          </a:xfrm>
          <a:prstGeom prst="roundRect">
            <a:avLst>
              <a:gd name="adj" fmla="val 78139"/>
            </a:avLst>
          </a:prstGeom>
          <a:solidFill>
            <a:srgbClr val="4950BC"/>
          </a:solidFill>
        </p:spPr>
      </p:sp>
      <p:sp>
        <p:nvSpPr>
          <p:cNvPr id="6" name="Shape 3"/>
          <p:cNvSpPr/>
          <p:nvPr/>
        </p:nvSpPr>
        <p:spPr>
          <a:xfrm>
            <a:off x="2285940" y="1892856"/>
            <a:ext cx="680442" cy="680442"/>
          </a:xfrm>
          <a:prstGeom prst="roundRect">
            <a:avLst>
              <a:gd name="adj" fmla="val 134383"/>
            </a:avLst>
          </a:prstGeom>
          <a:solidFill>
            <a:srgbClr val="4950BC"/>
          </a:solidFill>
        </p:spPr>
      </p:sp>
      <p:sp>
        <p:nvSpPr>
          <p:cNvPr id="7" name="Text 4"/>
          <p:cNvSpPr/>
          <p:nvPr/>
        </p:nvSpPr>
        <p:spPr>
          <a:xfrm>
            <a:off x="2490014" y="2062996"/>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1</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8" name="Text 5"/>
          <p:cNvSpPr/>
          <p:nvPr/>
        </p:nvSpPr>
        <p:spPr>
          <a:xfrm>
            <a:off x="1051084" y="2799993"/>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Hiểu rõ thuật toán</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6"/>
          <p:cNvSpPr/>
          <p:nvPr/>
        </p:nvSpPr>
        <p:spPr>
          <a:xfrm>
            <a:off x="1051084" y="3290411"/>
            <a:ext cx="3150156" cy="1451610"/>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Giúp sinh viên nắm bắt cách hoạt động của các thuật toán một cách trực quan và sâu sắc.</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0" name="Shape 7"/>
          <p:cNvSpPr/>
          <p:nvPr/>
        </p:nvSpPr>
        <p:spPr>
          <a:xfrm>
            <a:off x="4685348" y="2233017"/>
            <a:ext cx="3664863" cy="2766298"/>
          </a:xfrm>
          <a:prstGeom prst="roundRect">
            <a:avLst>
              <a:gd name="adj" fmla="val 5289"/>
            </a:avLst>
          </a:prstGeom>
          <a:solidFill>
            <a:srgbClr val="FFFFFF"/>
          </a:solidFill>
        </p:spPr>
      </p:sp>
      <p:sp>
        <p:nvSpPr>
          <p:cNvPr id="11" name="Shape 8"/>
          <p:cNvSpPr/>
          <p:nvPr/>
        </p:nvSpPr>
        <p:spPr>
          <a:xfrm>
            <a:off x="4685348" y="2202537"/>
            <a:ext cx="3664863" cy="121920"/>
          </a:xfrm>
          <a:prstGeom prst="roundRect">
            <a:avLst>
              <a:gd name="adj" fmla="val 78139"/>
            </a:avLst>
          </a:prstGeom>
          <a:solidFill>
            <a:srgbClr val="4950BC"/>
          </a:solidFill>
        </p:spPr>
      </p:sp>
      <p:sp>
        <p:nvSpPr>
          <p:cNvPr id="12" name="Shape 9"/>
          <p:cNvSpPr/>
          <p:nvPr/>
        </p:nvSpPr>
        <p:spPr>
          <a:xfrm>
            <a:off x="6177498" y="1892856"/>
            <a:ext cx="680442" cy="680442"/>
          </a:xfrm>
          <a:prstGeom prst="roundRect">
            <a:avLst>
              <a:gd name="adj" fmla="val 134383"/>
            </a:avLst>
          </a:prstGeom>
          <a:solidFill>
            <a:srgbClr val="4950BC"/>
          </a:solidFill>
        </p:spPr>
      </p:sp>
      <p:sp>
        <p:nvSpPr>
          <p:cNvPr id="13" name="Text 10"/>
          <p:cNvSpPr/>
          <p:nvPr/>
        </p:nvSpPr>
        <p:spPr>
          <a:xfrm>
            <a:off x="6381571" y="2062996"/>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2</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14" name="Text 11"/>
          <p:cNvSpPr/>
          <p:nvPr/>
        </p:nvSpPr>
        <p:spPr>
          <a:xfrm>
            <a:off x="4942642" y="2799993"/>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Học tập hiệu quả</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5" name="Text 12"/>
          <p:cNvSpPr/>
          <p:nvPr/>
        </p:nvSpPr>
        <p:spPr>
          <a:xfrm>
            <a:off x="4942642" y="3290411"/>
            <a:ext cx="3150275" cy="1088708"/>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Tăng cường khả năng học tập và ghi nhớ kiến thức thông qua hình ảnh động.</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6" name="Shape 13"/>
          <p:cNvSpPr/>
          <p:nvPr/>
        </p:nvSpPr>
        <p:spPr>
          <a:xfrm>
            <a:off x="793790" y="5566291"/>
            <a:ext cx="7556421" cy="1677591"/>
          </a:xfrm>
          <a:prstGeom prst="roundRect">
            <a:avLst>
              <a:gd name="adj" fmla="val 8721"/>
            </a:avLst>
          </a:prstGeom>
          <a:solidFill>
            <a:srgbClr val="FFFFFF"/>
          </a:solidFill>
        </p:spPr>
      </p:sp>
      <p:sp>
        <p:nvSpPr>
          <p:cNvPr id="17" name="Shape 14"/>
          <p:cNvSpPr/>
          <p:nvPr/>
        </p:nvSpPr>
        <p:spPr>
          <a:xfrm>
            <a:off x="793790" y="5535811"/>
            <a:ext cx="7556421" cy="121920"/>
          </a:xfrm>
          <a:prstGeom prst="roundRect">
            <a:avLst>
              <a:gd name="adj" fmla="val 78139"/>
            </a:avLst>
          </a:prstGeom>
          <a:solidFill>
            <a:srgbClr val="4950BC"/>
          </a:solidFill>
        </p:spPr>
      </p:sp>
      <p:sp>
        <p:nvSpPr>
          <p:cNvPr id="18" name="Shape 15"/>
          <p:cNvSpPr/>
          <p:nvPr/>
        </p:nvSpPr>
        <p:spPr>
          <a:xfrm>
            <a:off x="4231779" y="5226129"/>
            <a:ext cx="680442" cy="680442"/>
          </a:xfrm>
          <a:prstGeom prst="roundRect">
            <a:avLst>
              <a:gd name="adj" fmla="val 134383"/>
            </a:avLst>
          </a:prstGeom>
          <a:solidFill>
            <a:srgbClr val="4950BC"/>
          </a:solidFill>
        </p:spPr>
      </p:sp>
      <p:sp>
        <p:nvSpPr>
          <p:cNvPr id="19" name="Text 16"/>
          <p:cNvSpPr/>
          <p:nvPr/>
        </p:nvSpPr>
        <p:spPr>
          <a:xfrm>
            <a:off x="4435852" y="5396270"/>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3</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20" name="Text 17"/>
          <p:cNvSpPr/>
          <p:nvPr/>
        </p:nvSpPr>
        <p:spPr>
          <a:xfrm>
            <a:off x="1051084" y="6133267"/>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Nâng cao kỹ năng</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1" name="Text 18"/>
          <p:cNvSpPr/>
          <p:nvPr/>
        </p:nvSpPr>
        <p:spPr>
          <a:xfrm>
            <a:off x="1051084" y="6623685"/>
            <a:ext cx="7041832" cy="362903"/>
          </a:xfrm>
          <a:prstGeom prst="rect">
            <a:avLst/>
          </a:prstGeom>
          <a:noFill/>
        </p:spPr>
        <p:txBody>
          <a:bodyPr wrap="non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Phát triển kỹ năng phân tích và giải quyết vấn đề trong lập trình.</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pic>
        <p:nvPicPr>
          <p:cNvPr id="22" name="Picture 21"/>
          <p:cNvPicPr>
            <a:picLocks noChangeAspect="1"/>
          </p:cNvPicPr>
          <p:nvPr/>
        </p:nvPicPr>
        <p:blipFill>
          <a:blip r:embed="rId1"/>
          <a:stretch>
            <a:fillRect/>
          </a:stretch>
        </p:blipFill>
        <p:spPr>
          <a:xfrm>
            <a:off x="9444355" y="700405"/>
            <a:ext cx="4272280" cy="6819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227427"/>
            <a:ext cx="6313765"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Times New Roman" panose="02020603050405020304" charset="0"/>
                <a:ea typeface="Inter Bold" pitchFamily="34" charset="-122"/>
                <a:cs typeface="Times New Roman" panose="02020603050405020304" charset="0"/>
              </a:rPr>
              <a:t>Xin chân thành cảm ơn</a:t>
            </a:r>
            <a:endParaRPr lang="en-US" sz="4450" dirty="0">
              <a:latin typeface="Times New Roman" panose="02020603050405020304" charset="0"/>
              <a:cs typeface="Times New Roman" panose="02020603050405020304" charset="0"/>
            </a:endParaRPr>
          </a:p>
        </p:txBody>
      </p:sp>
      <p:sp>
        <p:nvSpPr>
          <p:cNvPr id="4" name="Text 1"/>
          <p:cNvSpPr/>
          <p:nvPr/>
        </p:nvSpPr>
        <p:spPr>
          <a:xfrm>
            <a:off x="793790" y="4276368"/>
            <a:ext cx="7556421" cy="725805"/>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Xin chân thành cảm ơn quý thầy cô đã lắng nghe phần trình bày của em.</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11335" y="759579"/>
            <a:ext cx="5670590" cy="708779"/>
          </a:xfrm>
          <a:prstGeom prst="rect">
            <a:avLst/>
          </a:prstGeom>
          <a:noFill/>
        </p:spPr>
        <p:txBody>
          <a:bodyPr wrap="none" lIns="0" tIns="0" rIns="0" bIns="0" rtlCol="0" anchor="t"/>
          <a:lstStyle/>
          <a:p>
            <a:pPr marL="0" indent="0" algn="ctr">
              <a:lnSpc>
                <a:spcPts val="5550"/>
              </a:lnSpc>
              <a:buNone/>
            </a:pPr>
            <a:r>
              <a:rPr lang="en-US" sz="4450" dirty="0">
                <a:solidFill>
                  <a:schemeClr val="tx1"/>
                </a:solidFill>
                <a:latin typeface="Times New Roman" panose="02020603050405020304" charset="0"/>
                <a:ea typeface="Roboto Slab" pitchFamily="34" charset="-122"/>
                <a:cs typeface="Times New Roman" panose="02020603050405020304" charset="0"/>
              </a:rPr>
              <a:t>LÝ DO CHỌN ĐỀ TÀI</a:t>
            </a:r>
            <a:endParaRPr lang="en-US" sz="4450"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Shape 1"/>
          <p:cNvSpPr/>
          <p:nvPr/>
        </p:nvSpPr>
        <p:spPr>
          <a:xfrm>
            <a:off x="5701070" y="2432090"/>
            <a:ext cx="3664744" cy="2093714"/>
          </a:xfrm>
          <a:prstGeom prst="roundRect">
            <a:avLst>
              <a:gd name="adj" fmla="val 6988"/>
            </a:avLst>
          </a:prstGeom>
          <a:solidFill>
            <a:srgbClr val="FBFCFE"/>
          </a:solidFill>
          <a:ln w="30480">
            <a:solidFill>
              <a:srgbClr val="CFD2D8"/>
            </a:solidFill>
            <a:prstDash val="solid"/>
          </a:ln>
        </p:spPr>
      </p:sp>
      <p:pic>
        <p:nvPicPr>
          <p:cNvPr id="5" name="Image 1" descr="preencoded.png"/>
          <p:cNvPicPr>
            <a:picLocks noChangeAspect="1"/>
          </p:cNvPicPr>
          <p:nvPr/>
        </p:nvPicPr>
        <p:blipFill>
          <a:blip r:embed="rId1"/>
          <a:stretch>
            <a:fillRect/>
          </a:stretch>
        </p:blipFill>
        <p:spPr>
          <a:xfrm>
            <a:off x="5670590" y="2432090"/>
            <a:ext cx="121920" cy="2093714"/>
          </a:xfrm>
          <a:prstGeom prst="rect">
            <a:avLst/>
          </a:prstGeom>
        </p:spPr>
      </p:pic>
      <p:sp>
        <p:nvSpPr>
          <p:cNvPr id="6" name="Text 2"/>
          <p:cNvSpPr/>
          <p:nvPr/>
        </p:nvSpPr>
        <p:spPr>
          <a:xfrm>
            <a:off x="6049804" y="268938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Kiến thức nền tảng</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7" name="Text 3"/>
          <p:cNvSpPr/>
          <p:nvPr/>
        </p:nvSpPr>
        <p:spPr>
          <a:xfrm>
            <a:off x="6049804" y="3179802"/>
            <a:ext cx="3058716"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Thuật toán sắp xếp là kiến thức cốt lõi trong ngành CNTT.</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8" name="Shape 4"/>
          <p:cNvSpPr/>
          <p:nvPr/>
        </p:nvSpPr>
        <p:spPr>
          <a:xfrm>
            <a:off x="10171748" y="2432090"/>
            <a:ext cx="3664863" cy="2093714"/>
          </a:xfrm>
          <a:prstGeom prst="roundRect">
            <a:avLst>
              <a:gd name="adj" fmla="val 6988"/>
            </a:avLst>
          </a:prstGeom>
          <a:solidFill>
            <a:srgbClr val="FBFCFE"/>
          </a:solidFill>
          <a:ln w="30480">
            <a:solidFill>
              <a:srgbClr val="CFD2D8"/>
            </a:solidFill>
            <a:prstDash val="solid"/>
          </a:ln>
        </p:spPr>
      </p:sp>
      <p:pic>
        <p:nvPicPr>
          <p:cNvPr id="9" name="Image 2" descr="preencoded.png"/>
          <p:cNvPicPr>
            <a:picLocks noChangeAspect="1"/>
          </p:cNvPicPr>
          <p:nvPr/>
        </p:nvPicPr>
        <p:blipFill>
          <a:blip r:embed="rId1"/>
          <a:stretch>
            <a:fillRect/>
          </a:stretch>
        </p:blipFill>
        <p:spPr>
          <a:xfrm>
            <a:off x="10141268" y="2432090"/>
            <a:ext cx="121920" cy="2093714"/>
          </a:xfrm>
          <a:prstGeom prst="rect">
            <a:avLst/>
          </a:prstGeom>
        </p:spPr>
      </p:pic>
      <p:sp>
        <p:nvSpPr>
          <p:cNvPr id="10" name="Text 5"/>
          <p:cNvSpPr/>
          <p:nvPr/>
        </p:nvSpPr>
        <p:spPr>
          <a:xfrm>
            <a:off x="10520482" y="268938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Khó hình dung</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1" name="Text 6"/>
          <p:cNvSpPr/>
          <p:nvPr/>
        </p:nvSpPr>
        <p:spPr>
          <a:xfrm>
            <a:off x="10520482" y="3179802"/>
            <a:ext cx="3058835"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Sinh viên khó nắm bắt quá trình hoạt động qua lý thuyết suông.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2" name="Shape 7"/>
          <p:cNvSpPr/>
          <p:nvPr/>
        </p:nvSpPr>
        <p:spPr>
          <a:xfrm>
            <a:off x="978575" y="2432328"/>
            <a:ext cx="3664744" cy="2093714"/>
          </a:xfrm>
          <a:prstGeom prst="roundRect">
            <a:avLst>
              <a:gd name="adj" fmla="val 6988"/>
            </a:avLst>
          </a:prstGeom>
          <a:solidFill>
            <a:srgbClr val="FBFCFE"/>
          </a:solidFill>
          <a:ln w="30480">
            <a:solidFill>
              <a:srgbClr val="CFD2D8"/>
            </a:solidFill>
            <a:prstDash val="solid"/>
          </a:ln>
        </p:spPr>
      </p:sp>
      <p:pic>
        <p:nvPicPr>
          <p:cNvPr id="13" name="Image 3" descr="preencoded.png"/>
          <p:cNvPicPr>
            <a:picLocks noChangeAspect="1"/>
          </p:cNvPicPr>
          <p:nvPr/>
        </p:nvPicPr>
        <p:blipFill>
          <a:blip r:embed="rId1"/>
          <a:stretch>
            <a:fillRect/>
          </a:stretch>
        </p:blipFill>
        <p:spPr>
          <a:xfrm>
            <a:off x="948095" y="2432328"/>
            <a:ext cx="121920" cy="2093714"/>
          </a:xfrm>
          <a:prstGeom prst="rect">
            <a:avLst/>
          </a:prstGeom>
        </p:spPr>
      </p:pic>
      <p:sp>
        <p:nvSpPr>
          <p:cNvPr id="14" name="Text 8"/>
          <p:cNvSpPr/>
          <p:nvPr/>
        </p:nvSpPr>
        <p:spPr>
          <a:xfrm>
            <a:off x="1327309" y="2689622"/>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Thiếu công cụ</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5" name="Text 9"/>
          <p:cNvSpPr/>
          <p:nvPr/>
        </p:nvSpPr>
        <p:spPr>
          <a:xfrm>
            <a:off x="1327309" y="3180040"/>
            <a:ext cx="3058716"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Thiếu công cụ trực quan, tương tác để hỗ trợ học tập hiệu quả.</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1768"/>
            <a:ext cx="6609755" cy="708779"/>
          </a:xfrm>
          <a:prstGeom prst="rect">
            <a:avLst/>
          </a:prstGeom>
          <a:noFill/>
        </p:spPr>
        <p:txBody>
          <a:bodyPr wrap="none" lIns="0" tIns="0" rIns="0" bIns="0" rtlCol="0" anchor="t"/>
          <a:lstStyle/>
          <a:p>
            <a:pPr marL="0" indent="0" algn="l">
              <a:lnSpc>
                <a:spcPts val="5550"/>
              </a:lnSpc>
              <a:buNone/>
            </a:pPr>
            <a:r>
              <a:rPr lang="en-US" sz="4000" b="1" dirty="0">
                <a:solidFill>
                  <a:schemeClr val="tx1"/>
                </a:solidFill>
                <a:latin typeface="Times New Roman" panose="02020603050405020304" charset="0"/>
                <a:ea typeface="Roboto Slab" pitchFamily="34" charset="-122"/>
                <a:cs typeface="Times New Roman" panose="02020603050405020304" charset="0"/>
              </a:rPr>
              <a:t>MỤC TIÊU NGHIÊN CỨU</a:t>
            </a:r>
            <a:endParaRPr lang="en-US" sz="4000" b="1" dirty="0">
              <a:solidFill>
                <a:schemeClr val="tx1"/>
              </a:solidFill>
              <a:latin typeface="Times New Roman" panose="02020603050405020304" charset="0"/>
              <a:ea typeface="Roboto Slab"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93790" y="1974175"/>
            <a:ext cx="1134070" cy="1360884"/>
          </a:xfrm>
          <a:prstGeom prst="rect">
            <a:avLst/>
          </a:prstGeom>
        </p:spPr>
      </p:pic>
      <p:sp>
        <p:nvSpPr>
          <p:cNvPr id="4" name="Text 1"/>
          <p:cNvSpPr/>
          <p:nvPr/>
        </p:nvSpPr>
        <p:spPr>
          <a:xfrm>
            <a:off x="2154674" y="2200989"/>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Xây dựng Website</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5" name="Text 2"/>
          <p:cNvSpPr/>
          <p:nvPr/>
        </p:nvSpPr>
        <p:spPr>
          <a:xfrm>
            <a:off x="2154674" y="2691408"/>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Tạo website mô phỏng thuật toán sắp xếp.</a:t>
            </a:r>
            <a:endParaRPr lang="en-US" sz="1750" dirty="0"/>
          </a:p>
        </p:txBody>
      </p:sp>
      <p:pic>
        <p:nvPicPr>
          <p:cNvPr id="6" name="Image 1" descr="preencoded.png"/>
          <p:cNvPicPr>
            <a:picLocks noChangeAspect="1"/>
          </p:cNvPicPr>
          <p:nvPr/>
        </p:nvPicPr>
        <p:blipFill>
          <a:blip r:embed="rId2"/>
          <a:stretch>
            <a:fillRect/>
          </a:stretch>
        </p:blipFill>
        <p:spPr>
          <a:xfrm>
            <a:off x="793790" y="3335060"/>
            <a:ext cx="1134070" cy="1360884"/>
          </a:xfrm>
          <a:prstGeom prst="rect">
            <a:avLst/>
          </a:prstGeom>
        </p:spPr>
      </p:pic>
      <p:sp>
        <p:nvSpPr>
          <p:cNvPr id="7" name="Text 3"/>
          <p:cNvSpPr/>
          <p:nvPr/>
        </p:nvSpPr>
        <p:spPr>
          <a:xfrm>
            <a:off x="2154674" y="356187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Trực quan hóa</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8" name="Text 4"/>
          <p:cNvSpPr/>
          <p:nvPr/>
        </p:nvSpPr>
        <p:spPr>
          <a:xfrm>
            <a:off x="2154674" y="4052292"/>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Giúp sinh viên quan sát từng bước thực hiện thuật toán.</a:t>
            </a:r>
            <a:endParaRPr lang="en-US" sz="1750" dirty="0"/>
          </a:p>
        </p:txBody>
      </p:sp>
      <p:pic>
        <p:nvPicPr>
          <p:cNvPr id="9" name="Image 2" descr="preencoded.png"/>
          <p:cNvPicPr>
            <a:picLocks noChangeAspect="1"/>
          </p:cNvPicPr>
          <p:nvPr/>
        </p:nvPicPr>
        <p:blipFill>
          <a:blip r:embed="rId3"/>
          <a:stretch>
            <a:fillRect/>
          </a:stretch>
        </p:blipFill>
        <p:spPr>
          <a:xfrm>
            <a:off x="793790" y="4695944"/>
            <a:ext cx="1134070" cy="1360884"/>
          </a:xfrm>
          <a:prstGeom prst="rect">
            <a:avLst/>
          </a:prstGeom>
        </p:spPr>
      </p:pic>
      <p:sp>
        <p:nvSpPr>
          <p:cNvPr id="10" name="Text 5"/>
          <p:cNvSpPr/>
          <p:nvPr/>
        </p:nvSpPr>
        <p:spPr>
          <a:xfrm>
            <a:off x="2154674" y="4922758"/>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So sánh &amp; Đánh giá</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1" name="Text 6"/>
          <p:cNvSpPr/>
          <p:nvPr/>
        </p:nvSpPr>
        <p:spPr>
          <a:xfrm>
            <a:off x="2154674" y="5413177"/>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So sánh hiệu suất, độ phức tạp và trắc nghiệm kiến thức.</a:t>
            </a:r>
            <a:endParaRPr lang="en-US" sz="1750" dirty="0"/>
          </a:p>
        </p:txBody>
      </p:sp>
      <p:pic>
        <p:nvPicPr>
          <p:cNvPr id="12" name="Image 3" descr="preencoded.png"/>
          <p:cNvPicPr>
            <a:picLocks noChangeAspect="1"/>
          </p:cNvPicPr>
          <p:nvPr/>
        </p:nvPicPr>
        <p:blipFill>
          <a:blip r:embed="rId4"/>
          <a:stretch>
            <a:fillRect/>
          </a:stretch>
        </p:blipFill>
        <p:spPr>
          <a:xfrm>
            <a:off x="793790" y="6056828"/>
            <a:ext cx="1134070" cy="1360884"/>
          </a:xfrm>
          <a:prstGeom prst="rect">
            <a:avLst/>
          </a:prstGeom>
        </p:spPr>
      </p:pic>
      <p:sp>
        <p:nvSpPr>
          <p:cNvPr id="13" name="Text 7"/>
          <p:cNvSpPr/>
          <p:nvPr/>
        </p:nvSpPr>
        <p:spPr>
          <a:xfrm>
            <a:off x="2154674" y="6283643"/>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Hỗ trợ tự học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4" name="Text 8"/>
          <p:cNvSpPr/>
          <p:nvPr/>
        </p:nvSpPr>
        <p:spPr>
          <a:xfrm>
            <a:off x="2154674" y="6774061"/>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Nâng cao hiệu quả tự học và ôn tập.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91898" y="502483"/>
            <a:ext cx="6774418" cy="457795"/>
          </a:xfrm>
          <a:prstGeom prst="rect">
            <a:avLst/>
          </a:prstGeom>
          <a:noFill/>
        </p:spPr>
        <p:txBody>
          <a:bodyPr wrap="none" lIns="0" tIns="0" rIns="0" bIns="0" rtlCol="0" anchor="t"/>
          <a:lstStyle/>
          <a:p>
            <a:pPr marL="0" indent="0" algn="l">
              <a:lnSpc>
                <a:spcPts val="3600"/>
              </a:lnSpc>
              <a:buNone/>
            </a:pPr>
            <a:r>
              <a:rPr lang="en-US" sz="3200" b="1" dirty="0">
                <a:solidFill>
                  <a:schemeClr val="tx1"/>
                </a:solidFill>
                <a:latin typeface="Times New Roman" panose="02020603050405020304" charset="0"/>
                <a:ea typeface="Roboto Slab" pitchFamily="34" charset="-122"/>
                <a:cs typeface="Times New Roman" panose="02020603050405020304" charset="0"/>
              </a:rPr>
              <a:t>ĐỐI TƯỢNG VÀ PHẠM VI NGHIÊN CỨU</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2049383" y="1762641"/>
            <a:ext cx="2197537" cy="274677"/>
          </a:xfrm>
          <a:prstGeom prst="rect">
            <a:avLst/>
          </a:prstGeom>
          <a:noFill/>
        </p:spPr>
        <p:txBody>
          <a:bodyPr wrap="none" lIns="0" tIns="0" rIns="0" bIns="0" rtlCol="0" anchor="t"/>
          <a:lstStyle/>
          <a:p>
            <a:pPr marL="0" indent="0" algn="l">
              <a:lnSpc>
                <a:spcPts val="2150"/>
              </a:lnSpc>
              <a:buNone/>
            </a:pPr>
            <a:r>
              <a:rPr lang="en-US" sz="2400" b="1" dirty="0">
                <a:solidFill>
                  <a:schemeClr val="tx1"/>
                </a:solidFill>
                <a:latin typeface="Times New Roman" panose="02020603050405020304" charset="0"/>
                <a:ea typeface="Roboto Slab" pitchFamily="34" charset="-122"/>
                <a:cs typeface="Times New Roman" panose="02020603050405020304" charset="0"/>
              </a:rPr>
              <a:t>Đối </a:t>
            </a:r>
            <a:r>
              <a:rPr lang="en-US" sz="3200" b="1" dirty="0">
                <a:solidFill>
                  <a:schemeClr val="tx1"/>
                </a:solidFill>
                <a:latin typeface="Times New Roman" panose="02020603050405020304" charset="0"/>
                <a:ea typeface="Roboto Slab" pitchFamily="34" charset="-122"/>
                <a:cs typeface="Times New Roman" panose="02020603050405020304" charset="0"/>
              </a:rPr>
              <a:t>tượng</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2"/>
          <p:cNvSpPr/>
          <p:nvPr/>
        </p:nvSpPr>
        <p:spPr>
          <a:xfrm>
            <a:off x="2049383" y="2691130"/>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Bubble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2048748" y="3171706"/>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Selection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2048113" y="3683397"/>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Insertion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8" name="Text 5"/>
          <p:cNvSpPr/>
          <p:nvPr/>
        </p:nvSpPr>
        <p:spPr>
          <a:xfrm>
            <a:off x="11093450" y="1711325"/>
            <a:ext cx="2011045" cy="220980"/>
          </a:xfrm>
          <a:prstGeom prst="rect">
            <a:avLst/>
          </a:prstGeom>
          <a:noFill/>
        </p:spPr>
        <p:txBody>
          <a:bodyPr wrap="none" lIns="0" tIns="0" rIns="0" bIns="0" rtlCol="0" anchor="t"/>
          <a:lstStyle/>
          <a:p>
            <a:pPr marL="0" indent="0" algn="l">
              <a:lnSpc>
                <a:spcPts val="2150"/>
              </a:lnSpc>
              <a:buNone/>
            </a:pPr>
            <a:r>
              <a:rPr lang="en-US" sz="3200" b="1" dirty="0">
                <a:solidFill>
                  <a:schemeClr val="tx1"/>
                </a:solidFill>
                <a:latin typeface="Times New Roman" panose="02020603050405020304" charset="0"/>
                <a:ea typeface="Roboto Slab" pitchFamily="34" charset="-122"/>
                <a:cs typeface="Times New Roman" panose="02020603050405020304" charset="0"/>
              </a:rPr>
              <a:t>Phạm vi</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9" name="Text 6"/>
          <p:cNvSpPr/>
          <p:nvPr/>
        </p:nvSpPr>
        <p:spPr>
          <a:xfrm>
            <a:off x="10411103" y="2460625"/>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Mô phỏng trực quan</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0" name="Text 7"/>
          <p:cNvSpPr/>
          <p:nvPr/>
        </p:nvSpPr>
        <p:spPr>
          <a:xfrm>
            <a:off x="10412373" y="3165991"/>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Hiển thị lý thuyết, mã giả</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1" name="Text 8"/>
          <p:cNvSpPr/>
          <p:nvPr/>
        </p:nvSpPr>
        <p:spPr>
          <a:xfrm>
            <a:off x="10411103" y="3734197"/>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Trắc nghiệm đánh giá</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3" name="Picture 12"/>
          <p:cNvPicPr>
            <a:picLocks noChangeAspect="1"/>
          </p:cNvPicPr>
          <p:nvPr/>
        </p:nvPicPr>
        <p:blipFill>
          <a:blip r:embed="rId1"/>
          <a:stretch>
            <a:fillRect/>
          </a:stretch>
        </p:blipFill>
        <p:spPr>
          <a:xfrm>
            <a:off x="4065905" y="4195445"/>
            <a:ext cx="7099935" cy="330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863935"/>
            <a:ext cx="976491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TỔNG QUAN THUẬT TOÁN SẮP XẾP</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1"/>
          <p:cNvSpPr/>
          <p:nvPr/>
        </p:nvSpPr>
        <p:spPr>
          <a:xfrm>
            <a:off x="793790" y="4912876"/>
            <a:ext cx="13042821"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Thuật toán sắp xếp dùng để tổ chức dữ liệu theo thứ tự, ảnh hưởng trực tiếp đến hiệu suất xử lý.</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Shape 2"/>
          <p:cNvSpPr/>
          <p:nvPr>
            <p:custDataLst>
              <p:tags r:id="rId1"/>
            </p:custDataLst>
          </p:nvPr>
        </p:nvSpPr>
        <p:spPr>
          <a:xfrm>
            <a:off x="793790" y="5607466"/>
            <a:ext cx="3811691" cy="1516782"/>
          </a:xfrm>
          <a:prstGeom prst="roundRect">
            <a:avLst>
              <a:gd name="adj" fmla="val 2038"/>
            </a:avLst>
          </a:prstGeom>
          <a:solidFill>
            <a:srgbClr val="E9ECF2"/>
          </a:solidFill>
        </p:spPr>
      </p:sp>
      <p:sp>
        <p:nvSpPr>
          <p:cNvPr id="6" name="Text 3"/>
          <p:cNvSpPr/>
          <p:nvPr>
            <p:custDataLst>
              <p:tags r:id="rId2"/>
            </p:custDataLst>
          </p:nvPr>
        </p:nvSpPr>
        <p:spPr>
          <a:xfrm>
            <a:off x="999813" y="5813489"/>
            <a:ext cx="2586153"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Độ phức tạp thời gian</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7" name="Text 4"/>
          <p:cNvSpPr/>
          <p:nvPr>
            <p:custDataLst>
              <p:tags r:id="rId3"/>
            </p:custDataLst>
          </p:nvPr>
        </p:nvSpPr>
        <p:spPr>
          <a:xfrm>
            <a:off x="999813" y="6258952"/>
            <a:ext cx="3399645" cy="32963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Thời gian thực thi thuật toán.</a:t>
            </a:r>
            <a:endParaRPr lang="en-US" sz="2000" dirty="0">
              <a:latin typeface="Times New Roman" panose="02020603050405020304" charset="0"/>
              <a:cs typeface="Times New Roman" panose="02020603050405020304" charset="0"/>
            </a:endParaRPr>
          </a:p>
        </p:txBody>
      </p:sp>
      <p:sp>
        <p:nvSpPr>
          <p:cNvPr id="8" name="Shape 5"/>
          <p:cNvSpPr/>
          <p:nvPr>
            <p:custDataLst>
              <p:tags r:id="rId4"/>
            </p:custDataLst>
          </p:nvPr>
        </p:nvSpPr>
        <p:spPr>
          <a:xfrm>
            <a:off x="4811503" y="5607466"/>
            <a:ext cx="3811691" cy="1516782"/>
          </a:xfrm>
          <a:prstGeom prst="roundRect">
            <a:avLst>
              <a:gd name="adj" fmla="val 2038"/>
            </a:avLst>
          </a:prstGeom>
          <a:solidFill>
            <a:srgbClr val="E9ECF2"/>
          </a:solidFill>
        </p:spPr>
      </p:sp>
      <p:sp>
        <p:nvSpPr>
          <p:cNvPr id="9" name="Text 6"/>
          <p:cNvSpPr/>
          <p:nvPr>
            <p:custDataLst>
              <p:tags r:id="rId5"/>
            </p:custDataLst>
          </p:nvPr>
        </p:nvSpPr>
        <p:spPr>
          <a:xfrm>
            <a:off x="5017526" y="5813489"/>
            <a:ext cx="2881614"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Độ phức tạp không gian</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0" name="Text 7"/>
          <p:cNvSpPr/>
          <p:nvPr>
            <p:custDataLst>
              <p:tags r:id="rId6"/>
            </p:custDataLst>
          </p:nvPr>
        </p:nvSpPr>
        <p:spPr>
          <a:xfrm>
            <a:off x="5017526" y="6258952"/>
            <a:ext cx="3399645" cy="32963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Lượng bộ nhớ cần dùng.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1" name="Shape 8"/>
          <p:cNvSpPr/>
          <p:nvPr>
            <p:custDataLst>
              <p:tags r:id="rId7"/>
            </p:custDataLst>
          </p:nvPr>
        </p:nvSpPr>
        <p:spPr>
          <a:xfrm>
            <a:off x="8829036" y="5607394"/>
            <a:ext cx="3644745" cy="1516962"/>
          </a:xfrm>
          <a:prstGeom prst="roundRect">
            <a:avLst>
              <a:gd name="adj" fmla="val 2038"/>
            </a:avLst>
          </a:prstGeom>
          <a:solidFill>
            <a:srgbClr val="E9ECF2"/>
          </a:solidFill>
        </p:spPr>
      </p:sp>
      <p:sp>
        <p:nvSpPr>
          <p:cNvPr id="12" name="Text 9"/>
          <p:cNvSpPr/>
          <p:nvPr>
            <p:custDataLst>
              <p:tags r:id="rId8"/>
            </p:custDataLst>
          </p:nvPr>
        </p:nvSpPr>
        <p:spPr>
          <a:xfrm>
            <a:off x="9035239" y="5813489"/>
            <a:ext cx="2575338"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Tính ổn định</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3" name="Text 10"/>
          <p:cNvSpPr/>
          <p:nvPr>
            <p:custDataLst>
              <p:tags r:id="rId9"/>
            </p:custDataLst>
          </p:nvPr>
        </p:nvSpPr>
        <p:spPr>
          <a:xfrm>
            <a:off x="9035239" y="6258952"/>
            <a:ext cx="3399645" cy="659273"/>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Giữ nguyên thứ tự tương đối của các phần tử bằng nhau.</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4" name="Picture 13"/>
          <p:cNvPicPr>
            <a:picLocks noChangeAspect="1"/>
          </p:cNvPicPr>
          <p:nvPr/>
        </p:nvPicPr>
        <p:blipFill>
          <a:blip r:embed="rId10"/>
          <a:stretch>
            <a:fillRect/>
          </a:stretch>
        </p:blipFill>
        <p:spPr>
          <a:xfrm>
            <a:off x="325755" y="323850"/>
            <a:ext cx="12846685" cy="3301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7676317"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BUBBLE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So sánh các phần tử liền kề và hoán đổi nếu sai thứ tự. Phần tử lớn nhất dần nổi về cuối mảng.</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4" name="Text 2"/>
          <p:cNvSpPr/>
          <p:nvPr/>
        </p:nvSpPr>
        <p:spPr>
          <a:xfrm>
            <a:off x="793790"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Độ phức tạp tốt nhất: O(n)</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793790"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Độ phức tạp xấu nhất: O(n²)</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793790" y="3959900"/>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Thuật toán ổn định</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pic>
        <p:nvPicPr>
          <p:cNvPr id="7" name="Image 0" descr="preencoded.png"/>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859524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SELECTION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1"/>
          <p:cNvSpPr/>
          <p:nvPr/>
        </p:nvSpPr>
        <p:spPr>
          <a:xfrm>
            <a:off x="6239828"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Chia mảng thành phần đã sắp xếp và chưa sắp xếp. Tìm phần tử nhỏ nhất trong mảng chưa sắp xếp và hoán đổi về vị trí đúng.</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Text 2"/>
          <p:cNvSpPr/>
          <p:nvPr/>
        </p:nvSpPr>
        <p:spPr>
          <a:xfrm>
            <a:off x="6239828"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Độ phức tạp: O(n²)</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6" name="Text 3"/>
          <p:cNvSpPr/>
          <p:nvPr/>
        </p:nvSpPr>
        <p:spPr>
          <a:xfrm>
            <a:off x="6239828"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Thuật toán không ổn định</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4225" y="892810"/>
            <a:ext cx="8550910" cy="708660"/>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INSERTION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Xây dựng mảng đã sắp xếp từng bước bằng cách chèn phần tử vào vị trí phù hợp. Hiệu quả với mảng gần sắp xếp.</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4" name="Text 2"/>
          <p:cNvSpPr/>
          <p:nvPr/>
        </p:nvSpPr>
        <p:spPr>
          <a:xfrm>
            <a:off x="793790"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Độ phức tạp tốt nhất: O(n)</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793790"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Độ phức tạp xấu nhất: O(n²)</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793790" y="3959900"/>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Thuật toán ổn định</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78761" y="622578"/>
            <a:ext cx="7559278" cy="1414939"/>
          </a:xfrm>
          <a:prstGeom prst="rect">
            <a:avLst/>
          </a:prstGeom>
          <a:noFill/>
        </p:spPr>
        <p:txBody>
          <a:bodyPr wrap="squar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SO SÁNH CÁC THUẬT TOÁN</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Shape 1"/>
          <p:cNvSpPr/>
          <p:nvPr/>
        </p:nvSpPr>
        <p:spPr>
          <a:xfrm>
            <a:off x="6278761" y="2716649"/>
            <a:ext cx="3666411" cy="2036802"/>
          </a:xfrm>
          <a:prstGeom prst="roundRect">
            <a:avLst>
              <a:gd name="adj" fmla="val 7183"/>
            </a:avLst>
          </a:prstGeom>
          <a:solidFill>
            <a:srgbClr val="FBFCFE"/>
          </a:solidFill>
        </p:spPr>
      </p:sp>
      <p:pic>
        <p:nvPicPr>
          <p:cNvPr id="5" name="Image 1" descr="preencoded.png"/>
          <p:cNvPicPr>
            <a:picLocks noChangeAspect="1"/>
          </p:cNvPicPr>
          <p:nvPr/>
        </p:nvPicPr>
        <p:blipFill>
          <a:blip r:embed="rId1"/>
          <a:stretch>
            <a:fillRect/>
          </a:stretch>
        </p:blipFill>
        <p:spPr>
          <a:xfrm>
            <a:off x="6278761" y="2686169"/>
            <a:ext cx="3666411" cy="121920"/>
          </a:xfrm>
          <a:prstGeom prst="rect">
            <a:avLst/>
          </a:prstGeom>
        </p:spPr>
      </p:pic>
      <p:pic>
        <p:nvPicPr>
          <p:cNvPr id="6" name="Image 2" descr="preencoded.png"/>
          <p:cNvPicPr>
            <a:picLocks noChangeAspect="1"/>
          </p:cNvPicPr>
          <p:nvPr/>
        </p:nvPicPr>
        <p:blipFill>
          <a:blip r:embed="rId2"/>
          <a:stretch>
            <a:fillRect/>
          </a:stretch>
        </p:blipFill>
        <p:spPr>
          <a:xfrm>
            <a:off x="7772400" y="2377083"/>
            <a:ext cx="679133" cy="679133"/>
          </a:xfrm>
          <a:prstGeom prst="rect">
            <a:avLst/>
          </a:prstGeom>
        </p:spPr>
      </p:pic>
      <p:sp>
        <p:nvSpPr>
          <p:cNvPr id="7" name="Text 2"/>
          <p:cNvSpPr/>
          <p:nvPr/>
        </p:nvSpPr>
        <p:spPr>
          <a:xfrm>
            <a:off x="7976116" y="2546866"/>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Roboto Slab" pitchFamily="34" charset="0"/>
                <a:ea typeface="Roboto Slab" pitchFamily="34" charset="-122"/>
                <a:cs typeface="Roboto Slab" pitchFamily="34" charset="-120"/>
              </a:rPr>
              <a:t>1</a:t>
            </a:r>
            <a:endParaRPr lang="en-US" sz="2000" dirty="0">
              <a:solidFill>
                <a:srgbClr val="FFFFFF"/>
              </a:solidFill>
              <a:latin typeface="Roboto Slab" pitchFamily="34" charset="0"/>
              <a:ea typeface="Roboto Slab" pitchFamily="34" charset="-122"/>
              <a:cs typeface="Roboto Slab" pitchFamily="34" charset="-120"/>
            </a:endParaRPr>
          </a:p>
        </p:txBody>
      </p:sp>
      <p:sp>
        <p:nvSpPr>
          <p:cNvPr id="8" name="Text 3"/>
          <p:cNvSpPr/>
          <p:nvPr/>
        </p:nvSpPr>
        <p:spPr>
          <a:xfrm>
            <a:off x="6535579" y="3282553"/>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Bubble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9" name="Text 4"/>
          <p:cNvSpPr/>
          <p:nvPr/>
        </p:nvSpPr>
        <p:spPr>
          <a:xfrm>
            <a:off x="6535579" y="3772019"/>
            <a:ext cx="3152775" cy="724614"/>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Dễ hiểu, trực quan, dễ mô phỏng.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0" name="Shape 5"/>
          <p:cNvSpPr/>
          <p:nvPr/>
        </p:nvSpPr>
        <p:spPr>
          <a:xfrm>
            <a:off x="10171509" y="2716649"/>
            <a:ext cx="3666530" cy="2036802"/>
          </a:xfrm>
          <a:prstGeom prst="roundRect">
            <a:avLst>
              <a:gd name="adj" fmla="val 7183"/>
            </a:avLst>
          </a:prstGeom>
          <a:solidFill>
            <a:srgbClr val="FBFCFE"/>
          </a:solidFill>
        </p:spPr>
      </p:sp>
      <p:pic>
        <p:nvPicPr>
          <p:cNvPr id="11" name="Image 3" descr="preencoded.png"/>
          <p:cNvPicPr>
            <a:picLocks noChangeAspect="1"/>
          </p:cNvPicPr>
          <p:nvPr/>
        </p:nvPicPr>
        <p:blipFill>
          <a:blip r:embed="rId1"/>
          <a:stretch>
            <a:fillRect/>
          </a:stretch>
        </p:blipFill>
        <p:spPr>
          <a:xfrm>
            <a:off x="10171509" y="2686169"/>
            <a:ext cx="3666530" cy="121920"/>
          </a:xfrm>
          <a:prstGeom prst="rect">
            <a:avLst/>
          </a:prstGeom>
        </p:spPr>
      </p:pic>
      <p:pic>
        <p:nvPicPr>
          <p:cNvPr id="12" name="Image 4" descr="preencoded.png"/>
          <p:cNvPicPr>
            <a:picLocks noChangeAspect="1"/>
          </p:cNvPicPr>
          <p:nvPr/>
        </p:nvPicPr>
        <p:blipFill>
          <a:blip r:embed="rId2"/>
          <a:stretch>
            <a:fillRect/>
          </a:stretch>
        </p:blipFill>
        <p:spPr>
          <a:xfrm>
            <a:off x="11665148" y="2377083"/>
            <a:ext cx="679133" cy="679133"/>
          </a:xfrm>
          <a:prstGeom prst="rect">
            <a:avLst/>
          </a:prstGeom>
        </p:spPr>
      </p:pic>
      <p:sp>
        <p:nvSpPr>
          <p:cNvPr id="13" name="Text 6"/>
          <p:cNvSpPr/>
          <p:nvPr/>
        </p:nvSpPr>
        <p:spPr>
          <a:xfrm>
            <a:off x="11868864" y="2546866"/>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Roboto Slab" pitchFamily="34" charset="0"/>
                <a:ea typeface="Roboto Slab" pitchFamily="34" charset="-122"/>
                <a:cs typeface="Roboto Slab" pitchFamily="34" charset="-120"/>
              </a:rPr>
              <a:t>2</a:t>
            </a:r>
            <a:endParaRPr lang="en-US" sz="2000" dirty="0">
              <a:solidFill>
                <a:srgbClr val="FFFFFF"/>
              </a:solidFill>
              <a:latin typeface="Roboto Slab" pitchFamily="34" charset="0"/>
              <a:ea typeface="Roboto Slab" pitchFamily="34" charset="-122"/>
              <a:cs typeface="Roboto Slab" pitchFamily="34" charset="-120"/>
            </a:endParaRPr>
          </a:p>
        </p:txBody>
      </p:sp>
      <p:sp>
        <p:nvSpPr>
          <p:cNvPr id="14" name="Text 7"/>
          <p:cNvSpPr/>
          <p:nvPr/>
        </p:nvSpPr>
        <p:spPr>
          <a:xfrm>
            <a:off x="10428327" y="3282553"/>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Selection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5" name="Text 8"/>
          <p:cNvSpPr/>
          <p:nvPr/>
        </p:nvSpPr>
        <p:spPr>
          <a:xfrm>
            <a:off x="10428327" y="3772019"/>
            <a:ext cx="3152894" cy="724614"/>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Ít thao tác hoán đổi, nhưng độ phức tạp luôn là O(n²).</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6" name="Shape 9"/>
          <p:cNvSpPr/>
          <p:nvPr/>
        </p:nvSpPr>
        <p:spPr>
          <a:xfrm>
            <a:off x="6278761" y="5319355"/>
            <a:ext cx="7559278" cy="1674495"/>
          </a:xfrm>
          <a:prstGeom prst="roundRect">
            <a:avLst>
              <a:gd name="adj" fmla="val 8737"/>
            </a:avLst>
          </a:prstGeom>
          <a:solidFill>
            <a:srgbClr val="FBFCFE"/>
          </a:solidFill>
        </p:spPr>
      </p:sp>
      <p:pic>
        <p:nvPicPr>
          <p:cNvPr id="17" name="Image 5" descr="preencoded.png"/>
          <p:cNvPicPr>
            <a:picLocks noChangeAspect="1"/>
          </p:cNvPicPr>
          <p:nvPr/>
        </p:nvPicPr>
        <p:blipFill>
          <a:blip r:embed="rId3"/>
          <a:stretch>
            <a:fillRect/>
          </a:stretch>
        </p:blipFill>
        <p:spPr>
          <a:xfrm>
            <a:off x="6278761" y="5288875"/>
            <a:ext cx="7559278" cy="121920"/>
          </a:xfrm>
          <a:prstGeom prst="rect">
            <a:avLst/>
          </a:prstGeom>
        </p:spPr>
      </p:pic>
      <p:pic>
        <p:nvPicPr>
          <p:cNvPr id="18" name="Image 6" descr="preencoded.png"/>
          <p:cNvPicPr>
            <a:picLocks noChangeAspect="1"/>
          </p:cNvPicPr>
          <p:nvPr/>
        </p:nvPicPr>
        <p:blipFill>
          <a:blip r:embed="rId2"/>
          <a:stretch>
            <a:fillRect/>
          </a:stretch>
        </p:blipFill>
        <p:spPr>
          <a:xfrm>
            <a:off x="9718834" y="4979789"/>
            <a:ext cx="679133" cy="679133"/>
          </a:xfrm>
          <a:prstGeom prst="rect">
            <a:avLst/>
          </a:prstGeom>
        </p:spPr>
      </p:pic>
      <p:sp>
        <p:nvSpPr>
          <p:cNvPr id="19" name="Text 10"/>
          <p:cNvSpPr/>
          <p:nvPr/>
        </p:nvSpPr>
        <p:spPr>
          <a:xfrm>
            <a:off x="9922550" y="5149572"/>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Times New Roman" panose="02020603050405020304" charset="0"/>
                <a:ea typeface="Roboto Slab" pitchFamily="34" charset="-122"/>
                <a:cs typeface="Times New Roman" panose="02020603050405020304" charset="0"/>
              </a:rPr>
              <a:t>3</a:t>
            </a:r>
            <a:endParaRPr lang="en-US" sz="2000" dirty="0">
              <a:solidFill>
                <a:srgbClr val="FFFFFF"/>
              </a:solidFill>
              <a:latin typeface="Times New Roman" panose="02020603050405020304" charset="0"/>
              <a:ea typeface="Roboto Slab" pitchFamily="34" charset="-122"/>
              <a:cs typeface="Times New Roman" panose="02020603050405020304" charset="0"/>
            </a:endParaRPr>
          </a:p>
        </p:txBody>
      </p:sp>
      <p:sp>
        <p:nvSpPr>
          <p:cNvPr id="20" name="Text 11"/>
          <p:cNvSpPr/>
          <p:nvPr/>
        </p:nvSpPr>
        <p:spPr>
          <a:xfrm>
            <a:off x="6535579" y="5885259"/>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Insertion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21" name="Text 12"/>
          <p:cNvSpPr/>
          <p:nvPr/>
        </p:nvSpPr>
        <p:spPr>
          <a:xfrm>
            <a:off x="6535579" y="6374725"/>
            <a:ext cx="7045643" cy="36230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Hiệu quả với mảng nhỏ hoặc gần sắp xếp.</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22" name="Text 13"/>
          <p:cNvSpPr/>
          <p:nvPr/>
        </p:nvSpPr>
        <p:spPr>
          <a:xfrm>
            <a:off x="6278761" y="7248525"/>
            <a:ext cx="7559278" cy="36230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Cả ba thuật toán đều có độ phức tạp không gian O(1).</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23" name="Picture 22"/>
          <p:cNvPicPr>
            <a:picLocks noChangeAspect="1"/>
          </p:cNvPicPr>
          <p:nvPr/>
        </p:nvPicPr>
        <p:blipFill>
          <a:blip r:embed="rId4"/>
          <a:stretch>
            <a:fillRect/>
          </a:stretch>
        </p:blipFill>
        <p:spPr>
          <a:xfrm>
            <a:off x="450215" y="1310640"/>
            <a:ext cx="4389755" cy="471805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131.5,&quot;left&quot;:62.50314960629921,&quot;top&quot;:435.5,&quot;width&quot;:919.6843307086613}"/>
</p:tagLst>
</file>

<file path=ppt/tags/tag2.xml><?xml version="1.0" encoding="utf-8"?>
<p:tagLst xmlns:p="http://schemas.openxmlformats.org/presentationml/2006/main">
  <p:tag name="KSO_WM_DIAGRAM_VIRTUALLY_FRAME" val="{&quot;height&quot;:131.5,&quot;left&quot;:62.50314960629921,&quot;top&quot;:435.5,&quot;width&quot;:919.6843307086613}"/>
</p:tagLst>
</file>

<file path=ppt/tags/tag3.xml><?xml version="1.0" encoding="utf-8"?>
<p:tagLst xmlns:p="http://schemas.openxmlformats.org/presentationml/2006/main">
  <p:tag name="KSO_WM_DIAGRAM_VIRTUALLY_FRAME" val="{&quot;height&quot;:131.5,&quot;left&quot;:62.50314960629921,&quot;top&quot;:435.5,&quot;width&quot;:919.6843307086613}"/>
</p:tagLst>
</file>

<file path=ppt/tags/tag4.xml><?xml version="1.0" encoding="utf-8"?>
<p:tagLst xmlns:p="http://schemas.openxmlformats.org/presentationml/2006/main">
  <p:tag name="KSO_WM_DIAGRAM_VIRTUALLY_FRAME" val="{&quot;height&quot;:131.5,&quot;left&quot;:62.50314960629921,&quot;top&quot;:435.5,&quot;width&quot;:919.6843307086613}"/>
</p:tagLst>
</file>

<file path=ppt/tags/tag5.xml><?xml version="1.0" encoding="utf-8"?>
<p:tagLst xmlns:p="http://schemas.openxmlformats.org/presentationml/2006/main">
  <p:tag name="KSO_WM_DIAGRAM_VIRTUALLY_FRAME" val="{&quot;height&quot;:131.5,&quot;left&quot;:62.50314960629921,&quot;top&quot;:435.5,&quot;width&quot;:919.6843307086613}"/>
</p:tagLst>
</file>

<file path=ppt/tags/tag6.xml><?xml version="1.0" encoding="utf-8"?>
<p:tagLst xmlns:p="http://schemas.openxmlformats.org/presentationml/2006/main">
  <p:tag name="KSO_WM_DIAGRAM_VIRTUALLY_FRAME" val="{&quot;height&quot;:131.5,&quot;left&quot;:62.50314960629921,&quot;top&quot;:435.5,&quot;width&quot;:919.6843307086613}"/>
</p:tagLst>
</file>

<file path=ppt/tags/tag7.xml><?xml version="1.0" encoding="utf-8"?>
<p:tagLst xmlns:p="http://schemas.openxmlformats.org/presentationml/2006/main">
  <p:tag name="KSO_WM_DIAGRAM_VIRTUALLY_FRAME" val="{&quot;height&quot;:131.5,&quot;left&quot;:62.50314960629921,&quot;top&quot;:435.5,&quot;width&quot;:919.6843307086613}"/>
</p:tagLst>
</file>

<file path=ppt/tags/tag8.xml><?xml version="1.0" encoding="utf-8"?>
<p:tagLst xmlns:p="http://schemas.openxmlformats.org/presentationml/2006/main">
  <p:tag name="KSO_WM_DIAGRAM_VIRTUALLY_FRAME" val="{&quot;height&quot;:131.5,&quot;left&quot;:62.50314960629921,&quot;top&quot;:435.5,&quot;width&quot;:919.6843307086613}"/>
</p:tagLst>
</file>

<file path=ppt/tags/tag9.xml><?xml version="1.0" encoding="utf-8"?>
<p:tagLst xmlns:p="http://schemas.openxmlformats.org/presentationml/2006/main">
  <p:tag name="KSO_WM_DIAGRAM_VIRTUALLY_FRAME" val="{&quot;height&quot;:131.5,&quot;left&quot;:62.50314960629921,&quot;top&quot;:435.5,&quot;width&quot;:919.68433070866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2907</Words>
  <Application>WPS Presentation</Application>
  <PresentationFormat>On-screen Show (16:9)</PresentationFormat>
  <Paragraphs>193</Paragraphs>
  <Slides>14</Slides>
  <Notes>10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14</vt:i4>
      </vt:variant>
    </vt:vector>
  </HeadingPairs>
  <TitlesOfParts>
    <vt:vector size="40" baseType="lpstr">
      <vt:lpstr>Arial</vt:lpstr>
      <vt:lpstr>SimSun</vt:lpstr>
      <vt:lpstr>Wingdings</vt:lpstr>
      <vt:lpstr>Roboto Slab</vt:lpstr>
      <vt:lpstr>Roboto Slab</vt:lpstr>
      <vt:lpstr>Roboto Slab</vt:lpstr>
      <vt:lpstr>Roboto</vt:lpstr>
      <vt:lpstr>Roboto</vt:lpstr>
      <vt:lpstr>Roboto</vt:lpstr>
      <vt:lpstr>Calibri</vt:lpstr>
      <vt:lpstr>Microsoft YaHei</vt:lpstr>
      <vt:lpstr>Arial Unicode MS</vt:lpstr>
      <vt:lpstr>Perpetua Titling MT</vt:lpstr>
      <vt:lpstr>Perpetua</vt:lpstr>
      <vt:lpstr>Palatino Linotype</vt:lpstr>
      <vt:lpstr>Times New Roman</vt:lpstr>
      <vt:lpstr>Inter Bold</vt:lpstr>
      <vt:lpstr>Segoe Print</vt:lpstr>
      <vt:lpstr>Inter Bold</vt:lpstr>
      <vt:lpstr>Inter Bold</vt:lpstr>
      <vt:lpstr>Inter</vt:lpstr>
      <vt:lpstr>Inter</vt:lpstr>
      <vt:lpstr>Inter</vt:lpstr>
      <vt:lpstr>Corbel</vt:lpstr>
      <vt:lpstr>Papyrus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Tùng Kim</cp:lastModifiedBy>
  <cp:revision>2</cp:revision>
  <dcterms:created xsi:type="dcterms:W3CDTF">2026-01-05T14:18:00Z</dcterms:created>
  <dcterms:modified xsi:type="dcterms:W3CDTF">2026-01-05T15:23:08Z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B002B571798D49A7A0B2035F647A21BD_12</vt:lpwstr>
  </property>
  <property fmtid="{D5CDD505-2E9C-101B-9397-08002B2CF9AE}" pid="3" name="KSOProductBuildVer">
    <vt:lpwstr>1033-12.2.0.23197</vt:lpwstr>
  </property>
</Properties>
</file>